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56" r:id="rId2"/>
    <p:sldId id="257" r:id="rId3"/>
    <p:sldId id="269" r:id="rId4"/>
    <p:sldId id="259" r:id="rId5"/>
    <p:sldId id="271" r:id="rId6"/>
    <p:sldId id="272" r:id="rId7"/>
    <p:sldId id="262" r:id="rId8"/>
    <p:sldId id="274" r:id="rId9"/>
    <p:sldId id="270" r:id="rId10"/>
    <p:sldId id="263" r:id="rId11"/>
    <p:sldId id="273" r:id="rId12"/>
    <p:sldId id="275" r:id="rId13"/>
    <p:sldId id="276" r:id="rId14"/>
    <p:sldId id="277" r:id="rId15"/>
    <p:sldId id="278" r:id="rId16"/>
    <p:sldId id="279" r:id="rId17"/>
    <p:sldId id="280" r:id="rId18"/>
    <p:sldId id="28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5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69D838-F25A-054E-A9E5-CE2E437348E8}" type="datetimeFigureOut">
              <a:rPr lang="en-US" smtClean="0"/>
              <a:pPr/>
              <a:t>11/1/11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46142D-3177-8642-B243-AA3161D49FC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8 </a:t>
            </a:r>
            <a:endParaRPr lang="en-US" dirty="0"/>
          </a:p>
        </p:txBody>
      </p:sp>
      <p:sp>
        <p:nvSpPr>
          <p:cNvPr id="4" name="Slide Number Placeholder 3"/>
          <p:cNvSpPr>
            <a:spLocks noGrp="1"/>
          </p:cNvSpPr>
          <p:nvPr>
            <p:ph type="sldNum" sz="quarter" idx="10"/>
          </p:nvPr>
        </p:nvSpPr>
        <p:spPr/>
        <p:txBody>
          <a:bodyPr/>
          <a:lstStyle/>
          <a:p>
            <a:fld id="{7746142D-3177-8642-B243-AA3161D49FC4}"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12</a:t>
            </a:r>
            <a:r>
              <a:rPr lang="en-US" baseline="0" dirty="0" smtClean="0"/>
              <a:t>, 15 </a:t>
            </a:r>
            <a:endParaRPr lang="en-US" dirty="0"/>
          </a:p>
        </p:txBody>
      </p:sp>
      <p:sp>
        <p:nvSpPr>
          <p:cNvPr id="4" name="Slide Number Placeholder 3"/>
          <p:cNvSpPr>
            <a:spLocks noGrp="1"/>
          </p:cNvSpPr>
          <p:nvPr>
            <p:ph type="sldNum" sz="quarter" idx="10"/>
          </p:nvPr>
        </p:nvSpPr>
        <p:spPr/>
        <p:txBody>
          <a:bodyPr/>
          <a:lstStyle/>
          <a:p>
            <a:fld id="{7746142D-3177-8642-B243-AA3161D49F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a:t>
            </a:r>
            <a:r>
              <a:rPr lang="en-US" baseline="0" dirty="0" smtClean="0"/>
              <a:t>n the restoration project </a:t>
            </a:r>
            <a:endParaRPr lang="en-US" dirty="0"/>
          </a:p>
        </p:txBody>
      </p:sp>
      <p:sp>
        <p:nvSpPr>
          <p:cNvPr id="4" name="Slide Number Placeholder 3"/>
          <p:cNvSpPr>
            <a:spLocks noGrp="1"/>
          </p:cNvSpPr>
          <p:nvPr>
            <p:ph type="sldNum" sz="quarter" idx="10"/>
          </p:nvPr>
        </p:nvSpPr>
        <p:spPr/>
        <p:txBody>
          <a:bodyPr/>
          <a:lstStyle/>
          <a:p>
            <a:fld id="{7746142D-3177-8642-B243-AA3161D49FC4}" type="slidenum">
              <a:rPr lang="en-US" smtClean="0"/>
              <a:pPr/>
              <a:t>10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a:t>
            </a:r>
            <a:r>
              <a:rPr lang="en-US" baseline="0" dirty="0" smtClean="0"/>
              <a:t> 20</a:t>
            </a:r>
            <a:endParaRPr lang="en-US" dirty="0"/>
          </a:p>
        </p:txBody>
      </p:sp>
      <p:sp>
        <p:nvSpPr>
          <p:cNvPr id="4" name="Slide Number Placeholder 3"/>
          <p:cNvSpPr>
            <a:spLocks noGrp="1"/>
          </p:cNvSpPr>
          <p:nvPr>
            <p:ph type="sldNum" sz="quarter" idx="10"/>
          </p:nvPr>
        </p:nvSpPr>
        <p:spPr/>
        <p:txBody>
          <a:bodyPr/>
          <a:lstStyle/>
          <a:p>
            <a:fld id="{7746142D-3177-8642-B243-AA3161D49FC4}" type="slidenum">
              <a:rPr lang="en-US" smtClean="0"/>
              <a:pPr/>
              <a:t>11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27</a:t>
            </a:r>
            <a:endParaRPr lang="en-US" dirty="0"/>
          </a:p>
        </p:txBody>
      </p:sp>
      <p:sp>
        <p:nvSpPr>
          <p:cNvPr id="4" name="Slide Number Placeholder 3"/>
          <p:cNvSpPr>
            <a:spLocks noGrp="1"/>
          </p:cNvSpPr>
          <p:nvPr>
            <p:ph type="sldNum" sz="quarter" idx="10"/>
          </p:nvPr>
        </p:nvSpPr>
        <p:spPr/>
        <p:txBody>
          <a:bodyPr/>
          <a:lstStyle/>
          <a:p>
            <a:fld id="{7746142D-3177-8642-B243-AA3161D49FC4}"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61790-8B56-0B4C-9677-9F8ED38AF171}" type="datetimeFigureOut">
              <a:rPr lang="en-US" smtClean="0"/>
              <a:pPr/>
              <a:t>11/1/11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2A19E1-D70C-1C47-8D58-FBFD0409966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661790-8B56-0B4C-9677-9F8ED38AF171}" type="datetimeFigureOut">
              <a:rPr lang="en-US" smtClean="0"/>
              <a:pPr/>
              <a:t>11/1/11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2A19E1-D70C-1C47-8D58-FBFD0409966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3"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youtube.com/watch?v=X0halqa4YXI&amp;feature=related" TargetMode="External"/><Relationship Id="rId5"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alibu-Surf-Shot-1.jpg"/>
          <p:cNvPicPr>
            <a:picLocks noChangeAspect="1"/>
          </p:cNvPicPr>
          <p:nvPr/>
        </p:nvPicPr>
        <p:blipFill>
          <a:blip r:embed="rId2"/>
          <a:stretch>
            <a:fillRect/>
          </a:stretch>
        </p:blipFill>
        <p:spPr>
          <a:xfrm>
            <a:off x="457200" y="1524000"/>
            <a:ext cx="8174654" cy="5006975"/>
          </a:xfrm>
          <a:prstGeom prst="rect">
            <a:avLst/>
          </a:prstGeom>
        </p:spPr>
      </p:pic>
      <p:sp>
        <p:nvSpPr>
          <p:cNvPr id="5" name="TextBox 4"/>
          <p:cNvSpPr txBox="1"/>
          <p:nvPr/>
        </p:nvSpPr>
        <p:spPr>
          <a:xfrm>
            <a:off x="1066800" y="457200"/>
            <a:ext cx="7239000" cy="830997"/>
          </a:xfrm>
          <a:prstGeom prst="rect">
            <a:avLst/>
          </a:prstGeom>
          <a:noFill/>
        </p:spPr>
        <p:txBody>
          <a:bodyPr wrap="square" rtlCol="0">
            <a:spAutoFit/>
          </a:bodyPr>
          <a:lstStyle/>
          <a:p>
            <a:pPr algn="ctr"/>
            <a:r>
              <a:rPr lang="en-US" sz="2400" dirty="0" smtClean="0">
                <a:latin typeface="Arial Black"/>
                <a:cs typeface="Arial Black"/>
              </a:rPr>
              <a:t>MALIBU: THE PRODUCER OF SURF CULTURE, LEGENDS AND AGGRESSION </a:t>
            </a:r>
            <a:endParaRPr lang="en-US" sz="2400" dirty="0">
              <a:latin typeface="Arial Black"/>
              <a:cs typeface="Arial Black"/>
            </a:endParaRPr>
          </a:p>
        </p:txBody>
      </p:sp>
      <p:sp>
        <p:nvSpPr>
          <p:cNvPr id="6" name="TextBox 5"/>
          <p:cNvSpPr txBox="1"/>
          <p:nvPr/>
        </p:nvSpPr>
        <p:spPr>
          <a:xfrm>
            <a:off x="685800" y="6530975"/>
            <a:ext cx="7946054" cy="369332"/>
          </a:xfrm>
          <a:prstGeom prst="rect">
            <a:avLst/>
          </a:prstGeom>
          <a:noFill/>
        </p:spPr>
        <p:txBody>
          <a:bodyPr wrap="square" rtlCol="0">
            <a:spAutoFit/>
          </a:bodyPr>
          <a:lstStyle/>
          <a:p>
            <a:r>
              <a:rPr lang="en-US" dirty="0" smtClean="0"/>
              <a:t>Arles duPont-Town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11_77A-MALIBU-AERIAL-OCT.77.jpg"/>
          <p:cNvPicPr>
            <a:picLocks noChangeAspect="1"/>
          </p:cNvPicPr>
          <p:nvPr/>
        </p:nvPicPr>
        <p:blipFill>
          <a:blip r:embed="rId3"/>
          <a:stretch>
            <a:fillRect/>
          </a:stretch>
        </p:blipFill>
        <p:spPr>
          <a:xfrm>
            <a:off x="0" y="304800"/>
            <a:ext cx="9144000" cy="508000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_0141156.jpg"/>
          <p:cNvPicPr>
            <a:picLocks noChangeAspect="1"/>
          </p:cNvPicPr>
          <p:nvPr/>
        </p:nvPicPr>
        <p:blipFill>
          <a:blip r:embed="rId3"/>
          <a:stretch>
            <a:fillRect/>
          </a:stretch>
        </p:blipFill>
        <p:spPr>
          <a:xfrm>
            <a:off x="0" y="0"/>
            <a:ext cx="9144000" cy="5080000"/>
          </a:xfrm>
          <a:prstGeom prst="rect">
            <a:avLst/>
          </a:prstGeom>
        </p:spPr>
      </p:pic>
      <p:sp>
        <p:nvSpPr>
          <p:cNvPr id="3" name="Content Placeholder 2"/>
          <p:cNvSpPr>
            <a:spLocks noGrp="1"/>
          </p:cNvSpPr>
          <p:nvPr>
            <p:ph idx="1"/>
          </p:nvPr>
        </p:nvSpPr>
        <p:spPr>
          <a:xfrm>
            <a:off x="304800" y="0"/>
            <a:ext cx="8229600" cy="4525963"/>
          </a:xfrm>
        </p:spPr>
        <p:txBody>
          <a:bodyPr/>
          <a:lstStyle/>
          <a:p>
            <a:r>
              <a:rPr lang="en-US" dirty="0" smtClean="0">
                <a:solidFill>
                  <a:srgbClr val="FF0000"/>
                </a:solidFill>
              </a:rPr>
              <a:t>Formation of cobblestone reef has been formed by flooding that deposits debris in the ocean from the mouth of the creek.  </a:t>
            </a:r>
          </a:p>
          <a:p>
            <a:r>
              <a:rPr lang="en-US" dirty="0" smtClean="0">
                <a:solidFill>
                  <a:srgbClr val="FF0000"/>
                </a:solidFill>
              </a:rPr>
              <a:t>The more sand covering the reef will cover up deep spots between rocks that results in perfect reefs between 2</a:t>
            </a:r>
            <a:r>
              <a:rPr lang="en-US" baseline="30000" dirty="0" smtClean="0">
                <a:solidFill>
                  <a:srgbClr val="FF0000"/>
                </a:solidFill>
              </a:rPr>
              <a:t>nd</a:t>
            </a:r>
            <a:r>
              <a:rPr lang="en-US" dirty="0" smtClean="0">
                <a:solidFill>
                  <a:srgbClr val="FF0000"/>
                </a:solidFill>
              </a:rPr>
              <a:t> and 3</a:t>
            </a:r>
            <a:r>
              <a:rPr lang="en-US" baseline="30000" dirty="0" smtClean="0">
                <a:solidFill>
                  <a:srgbClr val="FF0000"/>
                </a:solidFill>
              </a:rPr>
              <a:t>rd</a:t>
            </a:r>
            <a:r>
              <a:rPr lang="en-US" dirty="0" smtClean="0">
                <a:solidFill>
                  <a:srgbClr val="FF0000"/>
                </a:solidFill>
              </a:rPr>
              <a:t> point. </a:t>
            </a:r>
          </a:p>
          <a:p>
            <a:pPr>
              <a:buNone/>
            </a:pPr>
            <a:endParaRPr lang="en-US"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0142830-4_images.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0" y="0"/>
            <a:ext cx="4267200" cy="4525963"/>
          </a:xfrm>
        </p:spPr>
        <p:txBody>
          <a:bodyPr>
            <a:normAutofit fontScale="92500" lnSpcReduction="10000"/>
          </a:bodyPr>
          <a:lstStyle/>
          <a:p>
            <a:r>
              <a:rPr lang="en-US" dirty="0" smtClean="0"/>
              <a:t>Malibu has the most consistent perfect weather in California </a:t>
            </a:r>
          </a:p>
          <a:p>
            <a:pPr lvl="2"/>
            <a:r>
              <a:rPr lang="en-US" dirty="0" smtClean="0"/>
              <a:t>Warm</a:t>
            </a:r>
          </a:p>
          <a:p>
            <a:pPr lvl="2"/>
            <a:r>
              <a:rPr lang="en-US" dirty="0" smtClean="0"/>
              <a:t>Cleary, sunny</a:t>
            </a:r>
          </a:p>
          <a:p>
            <a:pPr lvl="2"/>
            <a:r>
              <a:rPr lang="en-US" dirty="0" smtClean="0"/>
              <a:t>Between 60 (winter) and 70 degrees</a:t>
            </a:r>
          </a:p>
          <a:p>
            <a:pPr lvl="2"/>
            <a:r>
              <a:rPr lang="en-US" dirty="0" smtClean="0"/>
              <a:t>Most rainfall between December and mid-April</a:t>
            </a:r>
          </a:p>
          <a:p>
            <a:pPr lvl="2"/>
            <a:r>
              <a:rPr lang="en-US" dirty="0" smtClean="0"/>
              <a:t>Best time to travel is in the spring summer and fall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But….</a:t>
            </a:r>
          </a:p>
          <a:p>
            <a:pPr lvl="2"/>
            <a:r>
              <a:rPr lang="en-US" dirty="0" smtClean="0"/>
              <a:t>The waves tend to be inconsistent </a:t>
            </a:r>
          </a:p>
          <a:p>
            <a:pPr lvl="2"/>
            <a:r>
              <a:rPr lang="en-US" dirty="0" smtClean="0"/>
              <a:t>The crowd is unreal</a:t>
            </a:r>
          </a:p>
          <a:p>
            <a:pPr lvl="2"/>
            <a:r>
              <a:rPr lang="en-US" dirty="0" smtClean="0"/>
              <a:t>The water is heavily polluted</a:t>
            </a:r>
          </a:p>
          <a:p>
            <a:pPr lvl="2"/>
            <a:r>
              <a:rPr lang="en-US" dirty="0" smtClean="0"/>
              <a:t>** regular rules and surfing codes do not apply here</a:t>
            </a:r>
          </a:p>
          <a:p>
            <a:pPr lvl="2">
              <a:buNone/>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21_IMG_6977.jpg"/>
          <p:cNvPicPr>
            <a:picLocks noGrp="1" noChangeAspect="1"/>
          </p:cNvPicPr>
          <p:nvPr>
            <p:ph idx="1"/>
          </p:nvPr>
        </p:nvPicPr>
        <p:blipFill>
          <a:blip r:embed="rId2"/>
          <a:srcRect l="-21796" r="-21796"/>
          <a:stretch>
            <a:fillRect/>
          </a:stretch>
        </p:blipFill>
        <p:spPr>
          <a:xfrm>
            <a:off x="0" y="228600"/>
            <a:ext cx="9372600" cy="5154569"/>
          </a:xfrm>
        </p:spPr>
      </p:pic>
      <p:sp>
        <p:nvSpPr>
          <p:cNvPr id="5" name="TextBox 4"/>
          <p:cNvSpPr txBox="1"/>
          <p:nvPr/>
        </p:nvSpPr>
        <p:spPr>
          <a:xfrm>
            <a:off x="381000" y="5715000"/>
            <a:ext cx="7467600" cy="923330"/>
          </a:xfrm>
          <a:prstGeom prst="rect">
            <a:avLst/>
          </a:prstGeom>
          <a:noFill/>
        </p:spPr>
        <p:txBody>
          <a:bodyPr wrap="square" rtlCol="0">
            <a:spAutoFit/>
          </a:bodyPr>
          <a:lstStyle/>
          <a:p>
            <a:r>
              <a:rPr lang="en-US" dirty="0" smtClean="0"/>
              <a:t>Even though the rules for most surfers are not in use while surfing in Malibu, you still have to know what you are doing to be able to surf this wave. Aggression is a big part of it without that you will not catch a single wave.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Sea life</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-Lots </a:t>
            </a:r>
            <a:r>
              <a:rPr lang="en-US" dirty="0" smtClean="0"/>
              <a:t>of kelp</a:t>
            </a:r>
            <a:endParaRPr lang="en-US" dirty="0" smtClean="0"/>
          </a:p>
          <a:p>
            <a:pPr>
              <a:buNone/>
            </a:pPr>
            <a:r>
              <a:rPr lang="en-US" dirty="0" smtClean="0"/>
              <a:t>-Off </a:t>
            </a:r>
            <a:r>
              <a:rPr lang="en-US" dirty="0" smtClean="0"/>
              <a:t>the coast of Malibu is a white shark birthing place</a:t>
            </a:r>
            <a:endParaRPr lang="en-US" dirty="0" smtClean="0"/>
          </a:p>
          <a:p>
            <a:pPr lvl="1"/>
            <a:r>
              <a:rPr lang="en-US" dirty="0" smtClean="0"/>
              <a:t>As babies</a:t>
            </a:r>
            <a:r>
              <a:rPr lang="en-US" dirty="0" smtClean="0"/>
              <a:t> </a:t>
            </a:r>
            <a:r>
              <a:rPr lang="en-US" dirty="0" smtClean="0"/>
              <a:t>they eat fish and rays off the bottom</a:t>
            </a:r>
          </a:p>
          <a:p>
            <a:pPr lvl="1"/>
            <a:r>
              <a:rPr lang="en-US" dirty="0" smtClean="0"/>
              <a:t>And migrate when they start to hunt bigger prey</a:t>
            </a:r>
          </a:p>
          <a:p>
            <a:pPr lvl="1">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4525963"/>
          </a:xfrm>
        </p:spPr>
        <p:txBody>
          <a:bodyPr>
            <a:normAutofit/>
          </a:bodyPr>
          <a:lstStyle/>
          <a:p>
            <a:pPr algn="ctr">
              <a:buNone/>
            </a:pPr>
            <a:r>
              <a:rPr lang="en-US" sz="2000" dirty="0" smtClean="0"/>
              <a:t>Malibu is the most diverse surf spot I the world. There are million dollar houses lining the beaches, expensive cars driving down PCH and in the mix there is a pristine surf spot that integrates all the wacky and eccentric people who, if came to surf at our beaches would be on the 6 o'clock news. </a:t>
            </a:r>
          </a:p>
          <a:p>
            <a:pPr>
              <a:buNone/>
            </a:pPr>
            <a:r>
              <a:rPr lang="en-US" sz="2000" dirty="0" smtClean="0"/>
              <a:t>	-you can find anyone from Joel Tudor to Dennis Quad surfing this wave</a:t>
            </a:r>
            <a:endParaRPr lang="en-US" sz="2000" dirty="0"/>
          </a:p>
        </p:txBody>
      </p:sp>
      <p:pic>
        <p:nvPicPr>
          <p:cNvPr id="4" name="Picture 3" descr="_0140406.jpg"/>
          <p:cNvPicPr>
            <a:picLocks noChangeAspect="1"/>
          </p:cNvPicPr>
          <p:nvPr/>
        </p:nvPicPr>
        <p:blipFill>
          <a:blip r:embed="rId2"/>
          <a:stretch>
            <a:fillRect/>
          </a:stretch>
        </p:blipFill>
        <p:spPr>
          <a:xfrm>
            <a:off x="3931760" y="3581400"/>
            <a:ext cx="5212080" cy="2895600"/>
          </a:xfrm>
          <a:prstGeom prst="rect">
            <a:avLst/>
          </a:prstGeom>
        </p:spPr>
      </p:pic>
      <p:pic>
        <p:nvPicPr>
          <p:cNvPr id="5" name="Picture 4" descr="12_61500007.jpg"/>
          <p:cNvPicPr>
            <a:picLocks noChangeAspect="1"/>
          </p:cNvPicPr>
          <p:nvPr/>
        </p:nvPicPr>
        <p:blipFill>
          <a:blip r:embed="rId3"/>
          <a:stretch>
            <a:fillRect/>
          </a:stretch>
        </p:blipFill>
        <p:spPr>
          <a:xfrm>
            <a:off x="211138" y="3551238"/>
            <a:ext cx="3384814" cy="2925762"/>
          </a:xfrm>
          <a:prstGeom prst="rect">
            <a:avLst/>
          </a:prstGeom>
        </p:spPr>
      </p:pic>
      <p:sp>
        <p:nvSpPr>
          <p:cNvPr id="6" name="Left-Right-Up Arrow 5"/>
          <p:cNvSpPr/>
          <p:nvPr/>
        </p:nvSpPr>
        <p:spPr>
          <a:xfrm>
            <a:off x="3048000" y="4419600"/>
            <a:ext cx="1600200" cy="990600"/>
          </a:xfrm>
          <a:prstGeom prst="leftRigh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Traveling to Malibu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For us on the east coast flying to the west coast can be costly and time consuming. </a:t>
            </a:r>
          </a:p>
          <a:p>
            <a:r>
              <a:rPr lang="en-US" dirty="0" smtClean="0"/>
              <a:t>Depending one how far in advanced and when you book your flight the price will be between 700-1000 dollars</a:t>
            </a:r>
          </a:p>
          <a:p>
            <a:r>
              <a:rPr lang="en-US" dirty="0" smtClean="0"/>
              <a:t>There are so many different hotels to choose from in and around Malibu, the typical rate per night can be anywhere from 160-400 dollars </a:t>
            </a:r>
          </a:p>
          <a:p>
            <a:r>
              <a:rPr lang="en-US" dirty="0" smtClean="0"/>
              <a:t>In all a trip to California can be pricey but it is well worth </a:t>
            </a:r>
            <a:r>
              <a:rPr lang="en-US" dirty="0" smtClean="0"/>
              <a:t>it</a:t>
            </a:r>
            <a:r>
              <a:rPr lang="en-US" dirty="0" smtClean="0"/>
              <a:t> to surf that perfect wave.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"Malibu Surf Mechanics." </a:t>
            </a:r>
            <a:r>
              <a:rPr lang="en-US" dirty="0" err="1" smtClean="0"/>
              <a:t>Infographic</a:t>
            </a:r>
            <a:r>
              <a:rPr lang="en-US" dirty="0" smtClean="0"/>
              <a:t>. </a:t>
            </a:r>
            <a:r>
              <a:rPr lang="en-US" i="1" dirty="0" err="1" smtClean="0"/>
              <a:t>Surfline</a:t>
            </a:r>
            <a:r>
              <a:rPr lang="en-US" dirty="0" smtClean="0"/>
              <a:t>. Sean Collins. Quicksilver, Web. 1 Nov 2011.</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Los-Angeles-Surf-Map-Flat.gif"/>
          <p:cNvPicPr>
            <a:picLocks noChangeAspect="1"/>
          </p:cNvPicPr>
          <p:nvPr/>
        </p:nvPicPr>
        <p:blipFill>
          <a:blip r:embed="rId3">
            <a:alphaModFix amt="45000"/>
          </a:blip>
          <a:stretch>
            <a:fillRect/>
          </a:stretch>
        </p:blipFill>
        <p:spPr>
          <a:xfrm>
            <a:off x="5125517" y="228600"/>
            <a:ext cx="3693565" cy="2362200"/>
          </a:xfrm>
          <a:prstGeom prst="rect">
            <a:avLst/>
          </a:prstGeom>
        </p:spPr>
      </p:pic>
      <p:sp>
        <p:nvSpPr>
          <p:cNvPr id="4" name="TextBox 3"/>
          <p:cNvSpPr txBox="1"/>
          <p:nvPr/>
        </p:nvSpPr>
        <p:spPr>
          <a:xfrm>
            <a:off x="228600" y="70991"/>
            <a:ext cx="3429000" cy="1077218"/>
          </a:xfrm>
          <a:prstGeom prst="rect">
            <a:avLst/>
          </a:prstGeom>
          <a:noFill/>
        </p:spPr>
        <p:txBody>
          <a:bodyPr wrap="square" rtlCol="0">
            <a:spAutoFit/>
          </a:bodyPr>
          <a:lstStyle/>
          <a:p>
            <a:r>
              <a:rPr lang="en-US" sz="3200" dirty="0" smtClean="0"/>
              <a:t>HISTORY AND CULTURE: </a:t>
            </a:r>
            <a:endParaRPr lang="en-US" sz="3200" dirty="0"/>
          </a:p>
        </p:txBody>
      </p:sp>
      <p:sp>
        <p:nvSpPr>
          <p:cNvPr id="6" name="TextBox 5"/>
          <p:cNvSpPr txBox="1"/>
          <p:nvPr/>
        </p:nvSpPr>
        <p:spPr>
          <a:xfrm>
            <a:off x="228600" y="1148209"/>
            <a:ext cx="6629400" cy="5509201"/>
          </a:xfrm>
          <a:prstGeom prst="rect">
            <a:avLst/>
          </a:prstGeom>
          <a:noFill/>
        </p:spPr>
        <p:txBody>
          <a:bodyPr wrap="square" rtlCol="0">
            <a:spAutoFit/>
          </a:bodyPr>
          <a:lstStyle/>
          <a:p>
            <a:r>
              <a:rPr lang="en-US" sz="1600" dirty="0" smtClean="0"/>
              <a:t>Malibu is the birthplace for surfing on the west coast</a:t>
            </a:r>
          </a:p>
          <a:p>
            <a:r>
              <a:rPr lang="en-US" sz="1600" dirty="0" smtClean="0"/>
              <a:t>	- Surfing made its first introduction in Hawaii and migrated over to California in 1907 by Hawaiian George Freeth at Redondo Beach. </a:t>
            </a:r>
          </a:p>
          <a:p>
            <a:r>
              <a:rPr lang="en-US" sz="1600" dirty="0" smtClean="0"/>
              <a:t>	- Duke Kahanamoku, another Hawaiian, was famous for giving surfing lessons in Santa Monica and influenced the first surfers to ride the wave in Malibu that would create surf culture known around the world. </a:t>
            </a:r>
          </a:p>
          <a:p>
            <a:r>
              <a:rPr lang="en-US" sz="1600" dirty="0" smtClean="0"/>
              <a:t>	-First surf session was recorded in 1926 by Tom Blake and Sam Reid with 10’ redwood surfboards.</a:t>
            </a:r>
          </a:p>
          <a:p>
            <a:r>
              <a:rPr lang="en-US" sz="1600" dirty="0" smtClean="0"/>
              <a:t>	- Surfing had some influence</a:t>
            </a:r>
            <a:r>
              <a:rPr lang="en-US" sz="1600" dirty="0" smtClean="0"/>
              <a:t> </a:t>
            </a:r>
            <a:r>
              <a:rPr lang="en-US" sz="1600" dirty="0" smtClean="0"/>
              <a:t>in</a:t>
            </a:r>
            <a:r>
              <a:rPr lang="en-US" sz="1600" dirty="0" smtClean="0"/>
              <a:t> </a:t>
            </a:r>
            <a:r>
              <a:rPr lang="en-US" sz="1600" dirty="0" smtClean="0"/>
              <a:t>the development of </a:t>
            </a:r>
            <a:r>
              <a:rPr lang="en-US" sz="1600" dirty="0" smtClean="0"/>
              <a:t>Malibu </a:t>
            </a:r>
            <a:r>
              <a:rPr lang="en-US" sz="1600" dirty="0" smtClean="0"/>
              <a:t>(</a:t>
            </a:r>
            <a:r>
              <a:rPr lang="en-US" sz="1600" dirty="0" smtClean="0"/>
              <a:t>highway’s and house’s were built </a:t>
            </a:r>
            <a:r>
              <a:rPr lang="en-US" sz="1600" dirty="0" smtClean="0"/>
              <a:t>in the mid 1940’s to the mid 1960’s</a:t>
            </a:r>
            <a:r>
              <a:rPr lang="en-US" sz="1600" dirty="0" smtClean="0"/>
              <a:t>. before it was all mountains) </a:t>
            </a:r>
          </a:p>
          <a:p>
            <a:r>
              <a:rPr lang="en-US" sz="1600" dirty="0" smtClean="0"/>
              <a:t>		-this allowed access to beaches and the Pacific Coast Highway brought in many new surfers</a:t>
            </a:r>
            <a:endParaRPr lang="en-US" sz="1600" dirty="0" smtClean="0"/>
          </a:p>
          <a:p>
            <a:r>
              <a:rPr lang="en-US" sz="1600" dirty="0" smtClean="0"/>
              <a:t>	- Surfrider beach defined surfing in the 50’s and 60’s</a:t>
            </a:r>
            <a:r>
              <a:rPr lang="en-US" sz="1600" dirty="0" smtClean="0"/>
              <a:t>, it </a:t>
            </a:r>
            <a:r>
              <a:rPr lang="en-US" sz="1600" dirty="0" smtClean="0"/>
              <a:t>faces south at the mouth of Malibu Creek.</a:t>
            </a:r>
          </a:p>
          <a:p>
            <a:endParaRPr lang="en-US" sz="1600" dirty="0" smtClean="0"/>
          </a:p>
          <a:p>
            <a:r>
              <a:rPr lang="en-US" sz="1600" dirty="0" smtClean="0"/>
              <a:t>-One of the best point breaks </a:t>
            </a:r>
          </a:p>
          <a:p>
            <a:r>
              <a:rPr lang="en-US" sz="1600" dirty="0" smtClean="0"/>
              <a:t>-One of the best small right breaks in the world </a:t>
            </a:r>
          </a:p>
          <a:p>
            <a:r>
              <a:rPr lang="en-US" sz="1600" dirty="0" smtClean="0"/>
              <a:t>-Produced many legends</a:t>
            </a:r>
          </a:p>
          <a:p>
            <a:r>
              <a:rPr lang="en-US" sz="1600" dirty="0" smtClean="0"/>
              <a:t>-Epicenter for surf culture and modern surfing</a:t>
            </a:r>
          </a:p>
          <a:p>
            <a:r>
              <a:rPr lang="en-US" sz="1600" dirty="0" smtClean="0"/>
              <a:t>-Mid 1940’s- mid 1960’s</a:t>
            </a:r>
            <a:r>
              <a:rPr lang="en-US" sz="1600" dirty="0" smtClean="0"/>
              <a:t> </a:t>
            </a:r>
            <a:r>
              <a:rPr lang="en-US" sz="1600" dirty="0" smtClean="0"/>
              <a:t>boom of surf culture</a:t>
            </a:r>
          </a:p>
          <a:p>
            <a:endParaRPr lang="en-US" sz="1600" dirty="0" smtClean="0"/>
          </a:p>
        </p:txBody>
      </p:sp>
      <p:sp>
        <p:nvSpPr>
          <p:cNvPr id="10" name="Right Arrow 9"/>
          <p:cNvSpPr/>
          <p:nvPr/>
        </p:nvSpPr>
        <p:spPr>
          <a:xfrm>
            <a:off x="7620000" y="1382018"/>
            <a:ext cx="228600" cy="3048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Up Arrow 6"/>
          <p:cNvSpPr/>
          <p:nvPr/>
        </p:nvSpPr>
        <p:spPr>
          <a:xfrm>
            <a:off x="6172200" y="609600"/>
            <a:ext cx="228600" cy="3048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609600" y="457200"/>
            <a:ext cx="2819400" cy="369332"/>
          </a:xfrm>
          <a:prstGeom prst="rect">
            <a:avLst/>
          </a:prstGeom>
          <a:noFill/>
        </p:spPr>
        <p:txBody>
          <a:bodyPr wrap="square" rtlCol="0">
            <a:spAutoFit/>
          </a:bodyPr>
          <a:lstStyle/>
          <a:p>
            <a:r>
              <a:rPr lang="en-US" dirty="0" smtClean="0"/>
              <a:t>Malibu Legends:</a:t>
            </a:r>
            <a:endParaRPr lang="en-US" dirty="0"/>
          </a:p>
        </p:txBody>
      </p:sp>
      <p:sp>
        <p:nvSpPr>
          <p:cNvPr id="5" name="TextBox 4"/>
          <p:cNvSpPr txBox="1"/>
          <p:nvPr/>
        </p:nvSpPr>
        <p:spPr>
          <a:xfrm>
            <a:off x="571500" y="1219200"/>
            <a:ext cx="5715000" cy="5693867"/>
          </a:xfrm>
          <a:prstGeom prst="rect">
            <a:avLst/>
          </a:prstGeom>
          <a:noFill/>
        </p:spPr>
        <p:txBody>
          <a:bodyPr wrap="square" rtlCol="0">
            <a:spAutoFit/>
          </a:bodyPr>
          <a:lstStyle/>
          <a:p>
            <a:r>
              <a:rPr lang="en-US" sz="2000" b="1" dirty="0" smtClean="0"/>
              <a:t>Gidget</a:t>
            </a:r>
          </a:p>
          <a:p>
            <a:r>
              <a:rPr lang="en-US" dirty="0" smtClean="0"/>
              <a:t>	- </a:t>
            </a:r>
            <a:r>
              <a:rPr lang="en-US" dirty="0" smtClean="0"/>
              <a:t>term originally </a:t>
            </a:r>
            <a:r>
              <a:rPr lang="en-US" dirty="0" smtClean="0"/>
              <a:t>given to Kathy </a:t>
            </a:r>
            <a:r>
              <a:rPr lang="en-US" dirty="0" err="1" smtClean="0"/>
              <a:t>Kohner</a:t>
            </a:r>
            <a:r>
              <a:rPr lang="en-US" dirty="0" smtClean="0"/>
              <a:t> who was the first </a:t>
            </a:r>
            <a:r>
              <a:rPr lang="en-US" dirty="0" smtClean="0"/>
              <a:t>girl to surf Malibu</a:t>
            </a:r>
          </a:p>
          <a:p>
            <a:r>
              <a:rPr lang="en-US" dirty="0" smtClean="0"/>
              <a:t>	-meaning </a:t>
            </a:r>
            <a:r>
              <a:rPr lang="en-US" dirty="0" smtClean="0"/>
              <a:t>girl and </a:t>
            </a:r>
            <a:r>
              <a:rPr lang="en-US" dirty="0" smtClean="0"/>
              <a:t>midget</a:t>
            </a:r>
          </a:p>
          <a:p>
            <a:r>
              <a:rPr lang="en-US" dirty="0" smtClean="0"/>
              <a:t>	-</a:t>
            </a:r>
            <a:r>
              <a:rPr lang="en-US" dirty="0" smtClean="0"/>
              <a:t>made into a book and a movie</a:t>
            </a:r>
          </a:p>
          <a:p>
            <a:r>
              <a:rPr lang="en-US" dirty="0" smtClean="0"/>
              <a:t>	- story </a:t>
            </a:r>
            <a:r>
              <a:rPr lang="en-US" dirty="0" smtClean="0"/>
              <a:t>of her way to </a:t>
            </a:r>
            <a:r>
              <a:rPr lang="en-US" dirty="0" smtClean="0"/>
              <a:t>being accepted and apart </a:t>
            </a:r>
            <a:r>
              <a:rPr lang="en-US" dirty="0" smtClean="0"/>
              <a:t>of the Malibu surfing </a:t>
            </a:r>
            <a:r>
              <a:rPr lang="en-US" dirty="0" smtClean="0"/>
              <a:t>gang, </a:t>
            </a:r>
            <a:r>
              <a:rPr lang="en-US" dirty="0" smtClean="0"/>
              <a:t>including </a:t>
            </a:r>
            <a:r>
              <a:rPr lang="en-US" dirty="0"/>
              <a:t>M</a:t>
            </a:r>
            <a:r>
              <a:rPr lang="en-US" dirty="0" smtClean="0"/>
              <a:t>oondoggie and the </a:t>
            </a:r>
            <a:r>
              <a:rPr lang="en-US" dirty="0" err="1" smtClean="0"/>
              <a:t>Kahuna</a:t>
            </a:r>
            <a:endParaRPr lang="en-US" dirty="0" smtClean="0"/>
          </a:p>
          <a:p>
            <a:r>
              <a:rPr lang="en-US" sz="2000" b="1" dirty="0" smtClean="0"/>
              <a:t>Dora- </a:t>
            </a:r>
            <a:r>
              <a:rPr lang="en-US" dirty="0" smtClean="0">
                <a:hlinkClick r:id="rId3"/>
              </a:rPr>
              <a:t>http://www.youtube.com/watch?v=X0halqa4YXI&amp;feature=related</a:t>
            </a:r>
            <a:endParaRPr lang="en-US" dirty="0" smtClean="0"/>
          </a:p>
          <a:p>
            <a:r>
              <a:rPr lang="en-US" dirty="0" smtClean="0"/>
              <a:t>	- unseen surf style</a:t>
            </a:r>
          </a:p>
          <a:p>
            <a:r>
              <a:rPr lang="en-US" dirty="0" smtClean="0"/>
              <a:t>	- “Da Cat” because of his mannerisms in and out of the water, created the bad boy image. </a:t>
            </a:r>
          </a:p>
          <a:p>
            <a:r>
              <a:rPr lang="en-US" dirty="0" smtClean="0"/>
              <a:t>	-Mastered the wave of </a:t>
            </a:r>
            <a:r>
              <a:rPr lang="en-US" dirty="0" smtClean="0"/>
              <a:t>Malibu</a:t>
            </a:r>
          </a:p>
          <a:p>
            <a:r>
              <a:rPr lang="en-US" b="1" dirty="0" smtClean="0"/>
              <a:t>Carson</a:t>
            </a:r>
          </a:p>
          <a:p>
            <a:r>
              <a:rPr lang="en-US" b="1" dirty="0" smtClean="0"/>
              <a:t>Fain </a:t>
            </a:r>
          </a:p>
          <a:p>
            <a:r>
              <a:rPr lang="en-US" b="1" dirty="0" smtClean="0"/>
              <a:t>Riddle</a:t>
            </a:r>
          </a:p>
          <a:p>
            <a:r>
              <a:rPr lang="en-US" b="1" dirty="0" smtClean="0"/>
              <a:t>Sarlo </a:t>
            </a:r>
          </a:p>
          <a:p>
            <a:r>
              <a:rPr lang="en-US" b="1" dirty="0" smtClean="0"/>
              <a:t>Meador (19)</a:t>
            </a:r>
          </a:p>
          <a:p>
            <a:r>
              <a:rPr lang="en-US" b="1" dirty="0" smtClean="0"/>
              <a:t>Lyon</a:t>
            </a:r>
            <a:endParaRPr lang="en-US" b="1" dirty="0"/>
          </a:p>
        </p:txBody>
      </p:sp>
      <p:pic>
        <p:nvPicPr>
          <p:cNvPr id="7" name="Picture 6" descr="gidgetcover.jpg"/>
          <p:cNvPicPr>
            <a:picLocks noChangeAspect="1"/>
          </p:cNvPicPr>
          <p:nvPr/>
        </p:nvPicPr>
        <p:blipFill>
          <a:blip r:embed="rId4"/>
          <a:stretch>
            <a:fillRect/>
          </a:stretch>
        </p:blipFill>
        <p:spPr>
          <a:xfrm>
            <a:off x="6286500" y="107950"/>
            <a:ext cx="1524000" cy="2222500"/>
          </a:xfrm>
          <a:prstGeom prst="rect">
            <a:avLst/>
          </a:prstGeom>
        </p:spPr>
      </p:pic>
      <p:pic>
        <p:nvPicPr>
          <p:cNvPr id="8" name="Picture 7" descr="grannis_dewey1.jpg"/>
          <p:cNvPicPr>
            <a:picLocks noChangeAspect="1"/>
          </p:cNvPicPr>
          <p:nvPr/>
        </p:nvPicPr>
        <p:blipFill>
          <a:blip r:embed="rId5"/>
          <a:stretch>
            <a:fillRect/>
          </a:stretch>
        </p:blipFill>
        <p:spPr>
          <a:xfrm>
            <a:off x="5092700" y="4419600"/>
            <a:ext cx="2717800" cy="212986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malibu-28-5_images.jpg"/>
          <p:cNvPicPr>
            <a:picLocks noChangeAspect="1"/>
          </p:cNvPicPr>
          <p:nvPr/>
        </p:nvPicPr>
        <p:blipFill>
          <a:blip r:embed="rId2"/>
          <a:stretch>
            <a:fillRect/>
          </a:stretch>
        </p:blipFill>
        <p:spPr>
          <a:xfrm>
            <a:off x="0" y="1465490"/>
            <a:ext cx="9144000" cy="5392510"/>
          </a:xfrm>
          <a:prstGeom prst="rect">
            <a:avLst/>
          </a:prstGeom>
        </p:spPr>
      </p:pic>
      <p:sp>
        <p:nvSpPr>
          <p:cNvPr id="2" name="Title 1"/>
          <p:cNvSpPr>
            <a:spLocks noGrp="1"/>
          </p:cNvSpPr>
          <p:nvPr>
            <p:ph type="title"/>
          </p:nvPr>
        </p:nvSpPr>
        <p:spPr>
          <a:xfrm>
            <a:off x="304800" y="3014723"/>
            <a:ext cx="3733800" cy="762000"/>
          </a:xfrm>
        </p:spPr>
        <p:txBody>
          <a:bodyPr>
            <a:normAutofit fontScale="90000"/>
          </a:bodyPr>
          <a:lstStyle/>
          <a:p>
            <a:r>
              <a:rPr lang="en-US" sz="1222" dirty="0" smtClean="0"/>
              <a:t>http://www.youtube.com/watch?v=8dyyAG9o-v8</a:t>
            </a:r>
            <a:r>
              <a:rPr lang="en-US" dirty="0" smtClean="0"/>
              <a:t/>
            </a:r>
            <a:br>
              <a:rPr lang="en-US" dirty="0" smtClean="0"/>
            </a:br>
            <a:endParaRPr lang="en-US" dirty="0"/>
          </a:p>
        </p:txBody>
      </p:sp>
      <p:sp>
        <p:nvSpPr>
          <p:cNvPr id="4" name="TextBox 3"/>
          <p:cNvSpPr txBox="1"/>
          <p:nvPr/>
        </p:nvSpPr>
        <p:spPr>
          <a:xfrm>
            <a:off x="304800" y="152400"/>
            <a:ext cx="5943600" cy="2862323"/>
          </a:xfrm>
          <a:prstGeom prst="rect">
            <a:avLst/>
          </a:prstGeom>
          <a:noFill/>
        </p:spPr>
        <p:txBody>
          <a:bodyPr wrap="square" rtlCol="0">
            <a:spAutoFit/>
          </a:bodyPr>
          <a:lstStyle/>
          <a:p>
            <a:r>
              <a:rPr lang="en-US" dirty="0" smtClean="0"/>
              <a:t>“Malibu has been crowded since photographer Leroy Grannis returned from World War II and found the place "mobbed" with 12 guys on the point. Since then, it's been the focal point of hot-dog surfing and Southern California beach culture, from Quigg and Kivlin to Tubesteak, Moondoggie and Gidget to Dora, Fain and Carson to Riddle and Pratt to Sarlo and Daley to Petruso, Stansfield and Perillo to longboarders like Josh Farberow and Kassia Meador. To say Malibu is crowded is like saying the Pacific Ocean has a lot of saltwater -- it's a given.” – Jaz Kaner of surfline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2445774" cy="6324600"/>
          </a:xfrm>
        </p:spPr>
        <p:txBody>
          <a:bodyPr>
            <a:normAutofit/>
          </a:bodyPr>
          <a:lstStyle/>
          <a:p>
            <a:pPr>
              <a:buNone/>
            </a:pPr>
            <a:r>
              <a:rPr lang="en-US" sz="1400" dirty="0" smtClean="0"/>
              <a:t>	Malibu is one of the hardest places to forecast because of the islands 20-100 miles out that create island wave shadowing. </a:t>
            </a:r>
          </a:p>
          <a:p>
            <a:pPr>
              <a:buNone/>
            </a:pPr>
            <a:r>
              <a:rPr lang="en-US" sz="1400" dirty="0" smtClean="0"/>
              <a:t>	- best swell windows are from south to southwest (175-205 degrees) and from the southwest to west-southwest (205-225 degrees) </a:t>
            </a:r>
          </a:p>
          <a:p>
            <a:pPr>
              <a:buNone/>
            </a:pPr>
            <a:r>
              <a:rPr lang="en-US" sz="1400" dirty="0" smtClean="0"/>
              <a:t>	-swells coming from those directions</a:t>
            </a:r>
            <a:r>
              <a:rPr lang="en-US" sz="1400" dirty="0" smtClean="0"/>
              <a:t> will be </a:t>
            </a:r>
            <a:r>
              <a:rPr lang="en-US" sz="1400" dirty="0" smtClean="0"/>
              <a:t>up to 50% blocked by San Nicholas and Santa Barbara islands. </a:t>
            </a:r>
          </a:p>
          <a:p>
            <a:pPr>
              <a:buNone/>
            </a:pPr>
            <a:r>
              <a:rPr lang="en-US" sz="1400" dirty="0" smtClean="0"/>
              <a:t>	-Any other swell directions</a:t>
            </a:r>
            <a:r>
              <a:rPr lang="en-US" sz="1400" dirty="0" smtClean="0"/>
              <a:t>  will</a:t>
            </a:r>
            <a:r>
              <a:rPr lang="en-US" sz="1400" dirty="0" smtClean="0"/>
              <a:t> result in</a:t>
            </a:r>
            <a:r>
              <a:rPr lang="en-US" sz="1400" dirty="0" smtClean="0"/>
              <a:t> </a:t>
            </a:r>
            <a:r>
              <a:rPr lang="en-US" sz="1400" dirty="0" smtClean="0"/>
              <a:t>more blockage from </a:t>
            </a:r>
            <a:r>
              <a:rPr lang="en-US" sz="1400" dirty="0" smtClean="0"/>
              <a:t>islands</a:t>
            </a:r>
            <a:r>
              <a:rPr lang="en-US" sz="1400" dirty="0" smtClean="0"/>
              <a:t> producing</a:t>
            </a:r>
            <a:r>
              <a:rPr lang="en-US" sz="1400" dirty="0" smtClean="0"/>
              <a:t> </a:t>
            </a:r>
            <a:r>
              <a:rPr lang="en-US" sz="1400" dirty="0" smtClean="0"/>
              <a:t>smaller surf. </a:t>
            </a:r>
          </a:p>
          <a:p>
            <a:pPr>
              <a:buNone/>
            </a:pPr>
            <a:r>
              <a:rPr lang="en-US" sz="1400" dirty="0" smtClean="0"/>
              <a:t>	-there is a lot of refraction occurring </a:t>
            </a:r>
            <a:r>
              <a:rPr lang="en-US" sz="1400" dirty="0" smtClean="0"/>
              <a:t>off </a:t>
            </a:r>
            <a:r>
              <a:rPr lang="en-US" sz="1400" dirty="0" smtClean="0"/>
              <a:t>the islands making it hard for huge storms to hit Malibu and other southern California surf spots.</a:t>
            </a:r>
            <a:endParaRPr lang="en-US" sz="1400" dirty="0"/>
          </a:p>
        </p:txBody>
      </p:sp>
      <p:pic>
        <p:nvPicPr>
          <p:cNvPr id="4" name="Picture 3" descr="nearshoresshadow1.jpg"/>
          <p:cNvPicPr>
            <a:picLocks noChangeAspect="1"/>
          </p:cNvPicPr>
          <p:nvPr/>
        </p:nvPicPr>
        <p:blipFill>
          <a:blip r:embed="rId2"/>
          <a:stretch>
            <a:fillRect/>
          </a:stretch>
        </p:blipFill>
        <p:spPr>
          <a:xfrm>
            <a:off x="2445774" y="457200"/>
            <a:ext cx="6698226" cy="553720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0" y="0"/>
            <a:ext cx="2895600" cy="6740308"/>
          </a:xfrm>
          <a:prstGeom prst="rect">
            <a:avLst/>
          </a:prstGeom>
          <a:noFill/>
        </p:spPr>
        <p:txBody>
          <a:bodyPr wrap="square" rtlCol="0">
            <a:spAutoFit/>
          </a:bodyPr>
          <a:lstStyle/>
          <a:p>
            <a:r>
              <a:rPr lang="en-US" dirty="0" smtClean="0"/>
              <a:t>Swells coming from the south-southwest are southern hemisphere swells generated from Antarctica, New Zealand and Tahiti but those places especially Tahiti sift the strength of the waves because of all of the islands blocking SoCal.</a:t>
            </a:r>
          </a:p>
          <a:p>
            <a:endParaRPr lang="en-US" dirty="0" smtClean="0"/>
          </a:p>
          <a:p>
            <a:pPr>
              <a:buFontTx/>
              <a:buChar char="-"/>
            </a:pPr>
            <a:r>
              <a:rPr lang="en-US" dirty="0" smtClean="0"/>
              <a:t>Long period swells (15-20) seconds are able to reach California </a:t>
            </a:r>
          </a:p>
          <a:p>
            <a:pPr>
              <a:buFontTx/>
              <a:buChar char="-"/>
            </a:pPr>
            <a:r>
              <a:rPr lang="en-US" dirty="0" smtClean="0"/>
              <a:t>Short period swells under 14 seconds decays over 4,000 to 7,000 miles so they do not make to to California</a:t>
            </a:r>
          </a:p>
          <a:p>
            <a:r>
              <a:rPr lang="en-US" dirty="0" smtClean="0"/>
              <a:t>-best swells for Malibu are from the SW (225-240) but are rare. </a:t>
            </a:r>
          </a:p>
          <a:p>
            <a:r>
              <a:rPr lang="en-US" dirty="0" smtClean="0"/>
              <a:t>-it is extremely important to know what swell directions are good for predicting waves in Southern California. </a:t>
            </a:r>
            <a:endParaRPr lang="en-US" dirty="0"/>
          </a:p>
        </p:txBody>
      </p:sp>
      <p:pic>
        <p:nvPicPr>
          <p:cNvPr id="5" name="Picture 4" descr="29_Malibu-Pacific-Swell-windows.jpg"/>
          <p:cNvPicPr>
            <a:picLocks noChangeAspect="1"/>
          </p:cNvPicPr>
          <p:nvPr/>
        </p:nvPicPr>
        <p:blipFill>
          <a:blip r:embed="rId2"/>
          <a:stretch>
            <a:fillRect/>
          </a:stretch>
        </p:blipFill>
        <p:spPr>
          <a:xfrm>
            <a:off x="2896354" y="2057400"/>
            <a:ext cx="5999995" cy="4114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152400" y="480536"/>
            <a:ext cx="2971800" cy="2800766"/>
          </a:xfrm>
          <a:prstGeom prst="rect">
            <a:avLst/>
          </a:prstGeom>
          <a:noFill/>
        </p:spPr>
        <p:txBody>
          <a:bodyPr wrap="square" rtlCol="0">
            <a:spAutoFit/>
          </a:bodyPr>
          <a:lstStyle/>
          <a:p>
            <a:endParaRPr lang="en-US" sz="1600" dirty="0" smtClean="0"/>
          </a:p>
          <a:p>
            <a:r>
              <a:rPr lang="en-US" sz="1600" b="1" dirty="0" smtClean="0"/>
              <a:t>-Tide: </a:t>
            </a:r>
            <a:r>
              <a:rPr lang="en-US" sz="1600" dirty="0" smtClean="0"/>
              <a:t>Medium</a:t>
            </a:r>
          </a:p>
          <a:p>
            <a:r>
              <a:rPr lang="en-US" sz="1600" b="1" dirty="0" smtClean="0"/>
              <a:t>-Swell Direction: </a:t>
            </a:r>
            <a:r>
              <a:rPr lang="en-US" sz="1600" dirty="0" smtClean="0"/>
              <a:t>S, SW, WSW</a:t>
            </a:r>
          </a:p>
          <a:p>
            <a:r>
              <a:rPr lang="en-US" sz="1600" b="1" dirty="0" smtClean="0"/>
              <a:t>-Size: </a:t>
            </a:r>
            <a:r>
              <a:rPr lang="en-US" sz="1600" dirty="0" smtClean="0"/>
              <a:t>Waist high to double over head</a:t>
            </a:r>
          </a:p>
          <a:p>
            <a:r>
              <a:rPr lang="en-US" sz="1600" b="1" dirty="0" smtClean="0"/>
              <a:t>Wind: </a:t>
            </a:r>
            <a:r>
              <a:rPr lang="en-US" sz="1600" dirty="0" smtClean="0"/>
              <a:t>northwesterlies (side offshore)</a:t>
            </a:r>
          </a:p>
          <a:p>
            <a:r>
              <a:rPr lang="en-US" sz="1600" b="1" dirty="0" smtClean="0"/>
              <a:t>-Ability level:</a:t>
            </a:r>
            <a:r>
              <a:rPr lang="en-US" sz="1600" dirty="0" smtClean="0"/>
              <a:t> intermediate to advanced</a:t>
            </a:r>
          </a:p>
          <a:p>
            <a:r>
              <a:rPr lang="en-US" sz="1600" b="1" dirty="0" smtClean="0"/>
              <a:t>-Season:</a:t>
            </a:r>
            <a:r>
              <a:rPr lang="en-US" sz="1600" dirty="0" smtClean="0"/>
              <a:t> Spring, Summer, Fall</a:t>
            </a:r>
          </a:p>
          <a:p>
            <a:endParaRPr lang="en-US" sz="1600" dirty="0" smtClean="0"/>
          </a:p>
        </p:txBody>
      </p:sp>
      <p:sp>
        <p:nvSpPr>
          <p:cNvPr id="6" name="Curved Down Ribbon 5"/>
          <p:cNvSpPr/>
          <p:nvPr/>
        </p:nvSpPr>
        <p:spPr>
          <a:xfrm>
            <a:off x="152400" y="175736"/>
            <a:ext cx="2590800" cy="304800"/>
          </a:xfrm>
          <a:prstGeom prst="ellipseRibb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914400" y="175736"/>
            <a:ext cx="1066800" cy="369332"/>
          </a:xfrm>
          <a:prstGeom prst="rect">
            <a:avLst/>
          </a:prstGeom>
          <a:noFill/>
        </p:spPr>
        <p:txBody>
          <a:bodyPr wrap="square" rtlCol="0">
            <a:spAutoFit/>
          </a:bodyPr>
          <a:lstStyle/>
          <a:p>
            <a:r>
              <a:rPr lang="en-US" dirty="0" smtClean="0"/>
              <a:t>Best…</a:t>
            </a:r>
            <a:endParaRPr lang="en-US" dirty="0"/>
          </a:p>
        </p:txBody>
      </p:sp>
      <p:sp>
        <p:nvSpPr>
          <p:cNvPr id="9" name="TextBox 8"/>
          <p:cNvSpPr txBox="1"/>
          <p:nvPr/>
        </p:nvSpPr>
        <p:spPr>
          <a:xfrm>
            <a:off x="3810000" y="762000"/>
            <a:ext cx="3505200" cy="6247864"/>
          </a:xfrm>
          <a:prstGeom prst="rect">
            <a:avLst/>
          </a:prstGeom>
          <a:noFill/>
        </p:spPr>
        <p:txBody>
          <a:bodyPr wrap="square" rtlCol="0">
            <a:spAutoFit/>
          </a:bodyPr>
          <a:lstStyle/>
          <a:p>
            <a:r>
              <a:rPr lang="en-US" sz="2000" dirty="0" smtClean="0"/>
              <a:t>Malibu has three takeoffs each containing a cobblestone sandy bottom and the occasional sand bar. </a:t>
            </a:r>
          </a:p>
          <a:p>
            <a:r>
              <a:rPr lang="en-US" sz="2000" dirty="0" smtClean="0"/>
              <a:t>	-1</a:t>
            </a:r>
            <a:r>
              <a:rPr lang="en-US" sz="2000" baseline="30000" dirty="0" smtClean="0"/>
              <a:t>st</a:t>
            </a:r>
            <a:r>
              <a:rPr lang="en-US" sz="2000" dirty="0" smtClean="0"/>
              <a:t> point</a:t>
            </a:r>
          </a:p>
          <a:p>
            <a:r>
              <a:rPr lang="en-US" sz="2000" dirty="0" smtClean="0"/>
              <a:t>		- smaller but best shaped wave no close-outs</a:t>
            </a:r>
          </a:p>
          <a:p>
            <a:r>
              <a:rPr lang="en-US" sz="2000" dirty="0" smtClean="0"/>
              <a:t>	-2</a:t>
            </a:r>
            <a:r>
              <a:rPr lang="en-US" sz="2000" baseline="30000" dirty="0" smtClean="0"/>
              <a:t>nd</a:t>
            </a:r>
            <a:r>
              <a:rPr lang="en-US" sz="2000" dirty="0" smtClean="0"/>
              <a:t> point</a:t>
            </a:r>
          </a:p>
          <a:p>
            <a:r>
              <a:rPr lang="en-US" sz="2000" dirty="0" smtClean="0"/>
              <a:t>		- faster performance wave, more closeouts</a:t>
            </a:r>
          </a:p>
          <a:p>
            <a:r>
              <a:rPr lang="en-US" sz="2000" dirty="0" smtClean="0"/>
              <a:t>	-3</a:t>
            </a:r>
            <a:r>
              <a:rPr lang="en-US" sz="2000" baseline="30000" dirty="0" smtClean="0"/>
              <a:t>rd</a:t>
            </a:r>
            <a:r>
              <a:rPr lang="en-US" sz="2000" dirty="0" smtClean="0"/>
              <a:t> point</a:t>
            </a:r>
          </a:p>
          <a:p>
            <a:r>
              <a:rPr lang="en-US" sz="2000" dirty="0" smtClean="0"/>
              <a:t>		- farther out, faster and bowler wave of the three </a:t>
            </a:r>
            <a:r>
              <a:rPr lang="en-US" sz="2000" dirty="0" smtClean="0"/>
              <a:t>points better for </a:t>
            </a:r>
            <a:r>
              <a:rPr lang="en-US" sz="2000" dirty="0" err="1" smtClean="0"/>
              <a:t>shortboards</a:t>
            </a:r>
            <a:endParaRPr lang="en-US" sz="2000" dirty="0" smtClean="0"/>
          </a:p>
          <a:p>
            <a:endParaRPr lang="en-US" sz="2000" dirty="0" smtClean="0"/>
          </a:p>
          <a:p>
            <a:r>
              <a:rPr lang="en-US" sz="2000" dirty="0" smtClean="0"/>
              <a:t>With the right tide, swell and sandbar the three points can connect resulting in a ride in over a quarter mile long. </a:t>
            </a:r>
          </a:p>
          <a:p>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Malibu is protected from the prevailing northwesterliy winds= surfable waves all day long</a:t>
            </a:r>
          </a:p>
          <a:p>
            <a:r>
              <a:rPr lang="en-US" dirty="0" smtClean="0"/>
              <a:t>1</a:t>
            </a:r>
            <a:r>
              <a:rPr lang="en-US" baseline="30000" dirty="0" smtClean="0"/>
              <a:t>st</a:t>
            </a:r>
            <a:r>
              <a:rPr lang="en-US" dirty="0" smtClean="0"/>
              <a:t> point is the most protected by the winds</a:t>
            </a:r>
          </a:p>
          <a:p>
            <a:r>
              <a:rPr lang="en-US" dirty="0" smtClean="0"/>
              <a:t>2</a:t>
            </a:r>
            <a:r>
              <a:rPr lang="en-US" baseline="30000" dirty="0" smtClean="0"/>
              <a:t>nd</a:t>
            </a:r>
            <a:r>
              <a:rPr lang="en-US" dirty="0" smtClean="0"/>
              <a:t> and 3</a:t>
            </a:r>
            <a:r>
              <a:rPr lang="en-US" baseline="30000" dirty="0" smtClean="0"/>
              <a:t>rd</a:t>
            </a:r>
            <a:r>
              <a:rPr lang="en-US" dirty="0" smtClean="0"/>
              <a:t> can pick up winds from the outside that give it a little texture.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09_Malibu-Creek-Plain-Library---3627.jpg"/>
          <p:cNvPicPr>
            <a:picLocks noGrp="1" noChangeAspect="1"/>
          </p:cNvPicPr>
          <p:nvPr>
            <p:ph idx="1"/>
          </p:nvPr>
        </p:nvPicPr>
        <p:blipFill>
          <a:blip r:embed="rId2"/>
          <a:srcRect l="-509" r="-509"/>
          <a:stretch>
            <a:fillRect/>
          </a:stretch>
        </p:blipFill>
        <p:spPr>
          <a:xfrm>
            <a:off x="0" y="228600"/>
            <a:ext cx="8638930" cy="4876800"/>
          </a:xfrm>
        </p:spPr>
      </p:pic>
      <p:sp>
        <p:nvSpPr>
          <p:cNvPr id="5" name="TextBox 4"/>
          <p:cNvSpPr txBox="1"/>
          <p:nvPr/>
        </p:nvSpPr>
        <p:spPr>
          <a:xfrm>
            <a:off x="381000" y="5410200"/>
            <a:ext cx="8001000" cy="1200329"/>
          </a:xfrm>
          <a:prstGeom prst="rect">
            <a:avLst/>
          </a:prstGeom>
          <a:noFill/>
        </p:spPr>
        <p:txBody>
          <a:bodyPr wrap="square" rtlCol="0">
            <a:spAutoFit/>
          </a:bodyPr>
          <a:lstStyle/>
          <a:p>
            <a:r>
              <a:rPr lang="en-US" dirty="0" smtClean="0"/>
              <a:t>Where the Malibu Creek Watershed meets the ocean is the result of the waves created at points like Malibu, but also provides lots of pollution when it over flows. The best point breaks result from where river mouths hit the ocean where sediment can flow in and out creating sandbars.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4740</TotalTime>
  <Words>1359</Words>
  <Application>Microsoft Macintosh PowerPoint</Application>
  <PresentationFormat>On-screen Show (4:3)</PresentationFormat>
  <Paragraphs>104</Paragraphs>
  <Slides>18</Slides>
  <Notes>5</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http://www.youtube.com/watch?v=8dyyAG9o-v8 </vt:lpstr>
      <vt:lpstr>Slide 5</vt:lpstr>
      <vt:lpstr>Slide 6</vt:lpstr>
      <vt:lpstr>Slide 7</vt:lpstr>
      <vt:lpstr>Slide 8</vt:lpstr>
      <vt:lpstr>Slide 9</vt:lpstr>
      <vt:lpstr>Slide 10</vt:lpstr>
      <vt:lpstr>Slide 11</vt:lpstr>
      <vt:lpstr>Slide 12</vt:lpstr>
      <vt:lpstr>Slide 13</vt:lpstr>
      <vt:lpstr>Slide 14</vt:lpstr>
      <vt:lpstr>Sea life </vt:lpstr>
      <vt:lpstr>Slide 16</vt:lpstr>
      <vt:lpstr>Traveling to Malibu </vt:lpstr>
      <vt:lpstr>references</vt:lpstr>
    </vt:vector>
  </TitlesOfParts>
  <Company>Coastal Carolina University</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Arles duPont-Town</dc:creator>
  <cp:lastModifiedBy>Arles duPont-Town</cp:lastModifiedBy>
  <cp:revision>11</cp:revision>
  <dcterms:created xsi:type="dcterms:W3CDTF">2011-11-01T19:34:17Z</dcterms:created>
  <dcterms:modified xsi:type="dcterms:W3CDTF">2011-11-01T20:57:10Z</dcterms:modified>
</cp:coreProperties>
</file>